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4" r:id="rId2"/>
    <p:sldId id="262" r:id="rId3"/>
    <p:sldId id="256" r:id="rId4"/>
    <p:sldId id="257" r:id="rId5"/>
    <p:sldId id="258" r:id="rId6"/>
    <p:sldId id="259" r:id="rId7"/>
    <p:sldId id="260" r:id="rId8"/>
    <p:sldId id="266" r:id="rId9"/>
    <p:sldId id="265" r:id="rId10"/>
    <p:sldId id="261" r:id="rId11"/>
    <p:sldId id="263"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D3A6BE5-D749-46B5-A3D0-5D6A0363C49A}" type="datetimeFigureOut">
              <a:rPr lang="ru-RU" smtClean="0"/>
              <a:pPr/>
              <a:t>15.12.2015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5DC297D-03DD-471C-88F1-91BCA686933D}" type="slidenum">
              <a:rPr lang="ru-RU" smtClean="0"/>
              <a:pPr/>
              <a:t>‹#›</a:t>
            </a:fld>
            <a:endParaRPr lang="ru-RU"/>
          </a:p>
        </p:txBody>
      </p:sp>
    </p:spTree>
    <p:extLst>
      <p:ext uri="{BB962C8B-B14F-4D97-AF65-F5344CB8AC3E}">
        <p14:creationId xmlns:p14="http://schemas.microsoft.com/office/powerpoint/2010/main" val="25334528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D3A6BE5-D749-46B5-A3D0-5D6A0363C49A}" type="datetimeFigureOut">
              <a:rPr lang="ru-RU" smtClean="0"/>
              <a:pPr/>
              <a:t>15.12.2015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5DC297D-03DD-471C-88F1-91BCA686933D}" type="slidenum">
              <a:rPr lang="ru-RU" smtClean="0"/>
              <a:pPr/>
              <a:t>‹#›</a:t>
            </a:fld>
            <a:endParaRPr lang="ru-RU"/>
          </a:p>
        </p:txBody>
      </p:sp>
    </p:spTree>
    <p:extLst>
      <p:ext uri="{BB962C8B-B14F-4D97-AF65-F5344CB8AC3E}">
        <p14:creationId xmlns:p14="http://schemas.microsoft.com/office/powerpoint/2010/main" val="35434917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D3A6BE5-D749-46B5-A3D0-5D6A0363C49A}" type="datetimeFigureOut">
              <a:rPr lang="ru-RU" smtClean="0"/>
              <a:pPr/>
              <a:t>15.12.2015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5DC297D-03DD-471C-88F1-91BCA686933D}" type="slidenum">
              <a:rPr lang="ru-RU" smtClean="0"/>
              <a:pPr/>
              <a:t>‹#›</a:t>
            </a:fld>
            <a:endParaRPr lang="ru-RU"/>
          </a:p>
        </p:txBody>
      </p:sp>
    </p:spTree>
    <p:extLst>
      <p:ext uri="{BB962C8B-B14F-4D97-AF65-F5344CB8AC3E}">
        <p14:creationId xmlns:p14="http://schemas.microsoft.com/office/powerpoint/2010/main" val="40207872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D3A6BE5-D749-46B5-A3D0-5D6A0363C49A}" type="datetimeFigureOut">
              <a:rPr lang="ru-RU" smtClean="0"/>
              <a:pPr/>
              <a:t>15.12.2015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5DC297D-03DD-471C-88F1-91BCA686933D}" type="slidenum">
              <a:rPr lang="ru-RU" smtClean="0"/>
              <a:pPr/>
              <a:t>‹#›</a:t>
            </a:fld>
            <a:endParaRPr lang="ru-RU"/>
          </a:p>
        </p:txBody>
      </p:sp>
    </p:spTree>
    <p:extLst>
      <p:ext uri="{BB962C8B-B14F-4D97-AF65-F5344CB8AC3E}">
        <p14:creationId xmlns:p14="http://schemas.microsoft.com/office/powerpoint/2010/main" val="10958266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D3A6BE5-D749-46B5-A3D0-5D6A0363C49A}" type="datetimeFigureOut">
              <a:rPr lang="ru-RU" smtClean="0"/>
              <a:pPr/>
              <a:t>15.12.2015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5DC297D-03DD-471C-88F1-91BCA686933D}" type="slidenum">
              <a:rPr lang="ru-RU" smtClean="0"/>
              <a:pPr/>
              <a:t>‹#›</a:t>
            </a:fld>
            <a:endParaRPr lang="ru-RU"/>
          </a:p>
        </p:txBody>
      </p:sp>
    </p:spTree>
    <p:extLst>
      <p:ext uri="{BB962C8B-B14F-4D97-AF65-F5344CB8AC3E}">
        <p14:creationId xmlns:p14="http://schemas.microsoft.com/office/powerpoint/2010/main" val="31571844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D3A6BE5-D749-46B5-A3D0-5D6A0363C49A}" type="datetimeFigureOut">
              <a:rPr lang="ru-RU" smtClean="0"/>
              <a:pPr/>
              <a:t>15.12.2015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5DC297D-03DD-471C-88F1-91BCA686933D}" type="slidenum">
              <a:rPr lang="ru-RU" smtClean="0"/>
              <a:pPr/>
              <a:t>‹#›</a:t>
            </a:fld>
            <a:endParaRPr lang="ru-RU"/>
          </a:p>
        </p:txBody>
      </p:sp>
    </p:spTree>
    <p:extLst>
      <p:ext uri="{BB962C8B-B14F-4D97-AF65-F5344CB8AC3E}">
        <p14:creationId xmlns:p14="http://schemas.microsoft.com/office/powerpoint/2010/main" val="36114240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D3A6BE5-D749-46B5-A3D0-5D6A0363C49A}" type="datetimeFigureOut">
              <a:rPr lang="ru-RU" smtClean="0"/>
              <a:pPr/>
              <a:t>15.12.2015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5DC297D-03DD-471C-88F1-91BCA686933D}" type="slidenum">
              <a:rPr lang="ru-RU" smtClean="0"/>
              <a:pPr/>
              <a:t>‹#›</a:t>
            </a:fld>
            <a:endParaRPr lang="ru-RU"/>
          </a:p>
        </p:txBody>
      </p:sp>
    </p:spTree>
    <p:extLst>
      <p:ext uri="{BB962C8B-B14F-4D97-AF65-F5344CB8AC3E}">
        <p14:creationId xmlns:p14="http://schemas.microsoft.com/office/powerpoint/2010/main" val="732575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D3A6BE5-D749-46B5-A3D0-5D6A0363C49A}" type="datetimeFigureOut">
              <a:rPr lang="ru-RU" smtClean="0"/>
              <a:pPr/>
              <a:t>15.12.2015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5DC297D-03DD-471C-88F1-91BCA686933D}" type="slidenum">
              <a:rPr lang="ru-RU" smtClean="0"/>
              <a:pPr/>
              <a:t>‹#›</a:t>
            </a:fld>
            <a:endParaRPr lang="ru-RU"/>
          </a:p>
        </p:txBody>
      </p:sp>
    </p:spTree>
    <p:extLst>
      <p:ext uri="{BB962C8B-B14F-4D97-AF65-F5344CB8AC3E}">
        <p14:creationId xmlns:p14="http://schemas.microsoft.com/office/powerpoint/2010/main" val="34183199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D3A6BE5-D749-46B5-A3D0-5D6A0363C49A}" type="datetimeFigureOut">
              <a:rPr lang="ru-RU" smtClean="0"/>
              <a:pPr/>
              <a:t>15.12.2015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5DC297D-03DD-471C-88F1-91BCA686933D}" type="slidenum">
              <a:rPr lang="ru-RU" smtClean="0"/>
              <a:pPr/>
              <a:t>‹#›</a:t>
            </a:fld>
            <a:endParaRPr lang="ru-RU"/>
          </a:p>
        </p:txBody>
      </p:sp>
    </p:spTree>
    <p:extLst>
      <p:ext uri="{BB962C8B-B14F-4D97-AF65-F5344CB8AC3E}">
        <p14:creationId xmlns:p14="http://schemas.microsoft.com/office/powerpoint/2010/main" val="35440389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D3A6BE5-D749-46B5-A3D0-5D6A0363C49A}" type="datetimeFigureOut">
              <a:rPr lang="ru-RU" smtClean="0"/>
              <a:pPr/>
              <a:t>15.12.2015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5DC297D-03DD-471C-88F1-91BCA686933D}" type="slidenum">
              <a:rPr lang="ru-RU" smtClean="0"/>
              <a:pPr/>
              <a:t>‹#›</a:t>
            </a:fld>
            <a:endParaRPr lang="ru-RU"/>
          </a:p>
        </p:txBody>
      </p:sp>
    </p:spTree>
    <p:extLst>
      <p:ext uri="{BB962C8B-B14F-4D97-AF65-F5344CB8AC3E}">
        <p14:creationId xmlns:p14="http://schemas.microsoft.com/office/powerpoint/2010/main" val="23287786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D3A6BE5-D749-46B5-A3D0-5D6A0363C49A}" type="datetimeFigureOut">
              <a:rPr lang="ru-RU" smtClean="0"/>
              <a:pPr/>
              <a:t>15.12.2015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5DC297D-03DD-471C-88F1-91BCA686933D}" type="slidenum">
              <a:rPr lang="ru-RU" smtClean="0"/>
              <a:pPr/>
              <a:t>‹#›</a:t>
            </a:fld>
            <a:endParaRPr lang="ru-RU"/>
          </a:p>
        </p:txBody>
      </p:sp>
    </p:spTree>
    <p:extLst>
      <p:ext uri="{BB962C8B-B14F-4D97-AF65-F5344CB8AC3E}">
        <p14:creationId xmlns:p14="http://schemas.microsoft.com/office/powerpoint/2010/main" val="2496981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3A6BE5-D749-46B5-A3D0-5D6A0363C49A}" type="datetimeFigureOut">
              <a:rPr lang="ru-RU" smtClean="0"/>
              <a:pPr/>
              <a:t>15.12.2015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DC297D-03DD-471C-88F1-91BCA686933D}" type="slidenum">
              <a:rPr lang="ru-RU" smtClean="0"/>
              <a:pPr/>
              <a:t>‹#›</a:t>
            </a:fld>
            <a:endParaRPr lang="ru-RU"/>
          </a:p>
        </p:txBody>
      </p:sp>
    </p:spTree>
    <p:extLst>
      <p:ext uri="{BB962C8B-B14F-4D97-AF65-F5344CB8AC3E}">
        <p14:creationId xmlns:p14="http://schemas.microsoft.com/office/powerpoint/2010/main" val="1393059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normAutofit fontScale="92500" lnSpcReduction="20000"/>
          </a:bodyPr>
          <a:lstStyle/>
          <a:p>
            <a:pPr marL="137160" algn="r"/>
            <a:r>
              <a:rPr lang="ru-RU" dirty="0" smtClean="0">
                <a:solidFill>
                  <a:schemeClr val="accent4">
                    <a:lumMod val="50000"/>
                  </a:schemeClr>
                </a:solidFill>
              </a:rPr>
              <a:t>учитель </a:t>
            </a:r>
            <a:r>
              <a:rPr lang="ru-RU" dirty="0" err="1" smtClean="0">
                <a:solidFill>
                  <a:schemeClr val="accent4">
                    <a:lumMod val="50000"/>
                  </a:schemeClr>
                </a:solidFill>
              </a:rPr>
              <a:t>Поморцева</a:t>
            </a:r>
            <a:r>
              <a:rPr lang="ru-RU" dirty="0" smtClean="0">
                <a:solidFill>
                  <a:schemeClr val="accent4">
                    <a:lumMod val="50000"/>
                  </a:schemeClr>
                </a:solidFill>
              </a:rPr>
              <a:t> Светлана Николаевна</a:t>
            </a:r>
          </a:p>
          <a:p>
            <a:pPr marL="137160" algn="r"/>
            <a:r>
              <a:rPr lang="ru-RU" dirty="0" smtClean="0">
                <a:solidFill>
                  <a:schemeClr val="accent4">
                    <a:lumMod val="50000"/>
                  </a:schemeClr>
                </a:solidFill>
              </a:rPr>
              <a:t>МАОУ «НОШ № 1»</a:t>
            </a:r>
          </a:p>
          <a:p>
            <a:pPr marL="137160" algn="r"/>
            <a:r>
              <a:rPr lang="ru-RU" dirty="0" smtClean="0">
                <a:solidFill>
                  <a:schemeClr val="accent4">
                    <a:lumMod val="50000"/>
                  </a:schemeClr>
                </a:solidFill>
              </a:rPr>
              <a:t>Пермский край, г. </a:t>
            </a:r>
            <a:r>
              <a:rPr lang="ru-RU" dirty="0" err="1" smtClean="0">
                <a:solidFill>
                  <a:schemeClr val="accent4">
                    <a:lumMod val="50000"/>
                  </a:schemeClr>
                </a:solidFill>
              </a:rPr>
              <a:t>Губаха</a:t>
            </a:r>
            <a:endParaRPr lang="ru-RU" dirty="0" smtClean="0">
              <a:solidFill>
                <a:schemeClr val="accent4">
                  <a:lumMod val="50000"/>
                </a:schemeClr>
              </a:solidFill>
            </a:endParaRPr>
          </a:p>
          <a:p>
            <a:endParaRPr lang="ru-RU" dirty="0"/>
          </a:p>
        </p:txBody>
      </p:sp>
      <p:sp>
        <p:nvSpPr>
          <p:cNvPr id="4" name="Заголовок 1"/>
          <p:cNvSpPr txBox="1">
            <a:spLocks/>
          </p:cNvSpPr>
          <p:nvPr/>
        </p:nvSpPr>
        <p:spPr>
          <a:xfrm>
            <a:off x="683568" y="2132856"/>
            <a:ext cx="7772400" cy="1470025"/>
          </a:xfrm>
          <a:prstGeom prst="rect">
            <a:avLst/>
          </a:prstGeom>
        </p:spPr>
        <p:txBody>
          <a:bodyPr vert="horz" lIns="91440" tIns="45720" rIns="91440" bIns="45720" rtlCol="0" anchor="ctr">
            <a:normAutofit fontScale="8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400" b="1" i="0" u="none" strike="noStrike" kern="1200" cap="none" spc="0" normalizeH="0" baseline="0" noProof="0" dirty="0" smtClean="0">
                <a:ln>
                  <a:noFill/>
                </a:ln>
                <a:solidFill>
                  <a:schemeClr val="tx1"/>
                </a:solidFill>
                <a:effectLst/>
                <a:uLnTx/>
                <a:uFillTx/>
                <a:latin typeface="+mj-lt"/>
                <a:ea typeface="+mj-ea"/>
                <a:cs typeface="+mj-cs"/>
              </a:rPr>
              <a:t>Методические рекомендации </a:t>
            </a:r>
            <a:br>
              <a:rPr kumimoji="0" lang="ru-RU" sz="4400" b="1" i="0" u="none" strike="noStrike" kern="1200" cap="none" spc="0" normalizeH="0" baseline="0" noProof="0" dirty="0" smtClean="0">
                <a:ln>
                  <a:noFill/>
                </a:ln>
                <a:solidFill>
                  <a:schemeClr val="tx1"/>
                </a:solidFill>
                <a:effectLst/>
                <a:uLnTx/>
                <a:uFillTx/>
                <a:latin typeface="+mj-lt"/>
                <a:ea typeface="+mj-ea"/>
                <a:cs typeface="+mj-cs"/>
              </a:rPr>
            </a:br>
            <a:r>
              <a:rPr kumimoji="0" lang="ru-RU" sz="4400" b="1" i="0" u="none" strike="noStrike" kern="1200" cap="none" spc="0" normalizeH="0" baseline="0" noProof="0" dirty="0" smtClean="0">
                <a:ln>
                  <a:noFill/>
                </a:ln>
                <a:solidFill>
                  <a:schemeClr val="tx1"/>
                </a:solidFill>
                <a:effectLst/>
                <a:uLnTx/>
                <a:uFillTx/>
                <a:latin typeface="+mj-lt"/>
                <a:ea typeface="+mj-ea"/>
                <a:cs typeface="+mj-cs"/>
              </a:rPr>
              <a:t>по изготовлению творческих работ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400" b="1" i="0" u="none" strike="noStrike" kern="1200" cap="none" spc="0" normalizeH="0" baseline="0" noProof="0" dirty="0" smtClean="0">
                <a:ln>
                  <a:noFill/>
                </a:ln>
                <a:solidFill>
                  <a:schemeClr val="tx1"/>
                </a:solidFill>
                <a:effectLst/>
                <a:uLnTx/>
                <a:uFillTx/>
                <a:latin typeface="+mj-lt"/>
                <a:ea typeface="+mj-ea"/>
                <a:cs typeface="+mj-cs"/>
              </a:rPr>
              <a:t>в технике </a:t>
            </a:r>
            <a:r>
              <a:rPr kumimoji="0" lang="ru-RU" sz="4400" b="1" i="0" u="none" strike="noStrike" kern="1200" cap="none" spc="0" normalizeH="0" baseline="0" noProof="0" dirty="0" smtClean="0">
                <a:ln>
                  <a:noFill/>
                </a:ln>
                <a:solidFill>
                  <a:schemeClr val="tx1"/>
                </a:solidFill>
                <a:effectLst/>
                <a:uLnTx/>
                <a:uFillTx/>
                <a:latin typeface="+mj-lt"/>
                <a:ea typeface="+mj-ea"/>
                <a:cs typeface="+mj-cs"/>
              </a:rPr>
              <a:t>«ажурное вырезание»</a:t>
            </a:r>
            <a:endParaRPr kumimoji="0" lang="ru-RU" sz="4400" b="1" i="0" u="none" strike="noStrike" kern="1200" cap="none" spc="0" normalizeH="0" baseline="0" noProof="0" dirty="0">
              <a:ln>
                <a:noFill/>
              </a:ln>
              <a:solidFill>
                <a:schemeClr val="tx1"/>
              </a:solidFill>
              <a:effectLst/>
              <a:uLnTx/>
              <a:uFillTx/>
              <a:latin typeface="+mj-lt"/>
              <a:ea typeface="+mj-ea"/>
              <a:cs typeface="+mj-cs"/>
            </a:endParaRPr>
          </a:p>
        </p:txBody>
      </p:sp>
    </p:spTree>
    <p:extLst>
      <p:ext uri="{BB962C8B-B14F-4D97-AF65-F5344CB8AC3E}">
        <p14:creationId xmlns:p14="http://schemas.microsoft.com/office/powerpoint/2010/main" val="8244997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i="1" dirty="0">
                <a:solidFill>
                  <a:srgbClr val="FF0000"/>
                </a:solidFill>
              </a:rPr>
              <a:t>А</a:t>
            </a:r>
            <a:r>
              <a:rPr lang="ru-RU" i="1" dirty="0" smtClean="0">
                <a:solidFill>
                  <a:srgbClr val="FF0000"/>
                </a:solidFill>
              </a:rPr>
              <a:t>ктуальность</a:t>
            </a:r>
            <a:endParaRPr lang="ru-RU" i="1" dirty="0">
              <a:solidFill>
                <a:srgbClr val="FF0000"/>
              </a:solidFill>
            </a:endParaRPr>
          </a:p>
        </p:txBody>
      </p:sp>
      <p:sp>
        <p:nvSpPr>
          <p:cNvPr id="3" name="Объект 2"/>
          <p:cNvSpPr>
            <a:spLocks noGrp="1"/>
          </p:cNvSpPr>
          <p:nvPr>
            <p:ph idx="1"/>
          </p:nvPr>
        </p:nvSpPr>
        <p:spPr>
          <a:xfrm>
            <a:off x="457200" y="1600200"/>
            <a:ext cx="4618856" cy="5069160"/>
          </a:xfrm>
        </p:spPr>
        <p:txBody>
          <a:bodyPr>
            <a:normAutofit lnSpcReduction="10000"/>
          </a:bodyPr>
          <a:lstStyle/>
          <a:p>
            <a:pPr marL="0" indent="0">
              <a:buNone/>
            </a:pPr>
            <a:r>
              <a:rPr lang="ru-RU" sz="2000" dirty="0" smtClean="0"/>
              <a:t>С помощью </a:t>
            </a:r>
            <a:r>
              <a:rPr lang="ru-RU" sz="2000" dirty="0" smtClean="0"/>
              <a:t>ажурного вырезания возможно </a:t>
            </a:r>
            <a:r>
              <a:rPr lang="ru-RU" sz="2000" dirty="0" smtClean="0"/>
              <a:t>развитие в самых различных направлениях: конструкторское мышление, художественно-эстетический вкус, образное и пространственное мышление. Все это необходимо современному человеку, чтобы осознать себя гармонично развитой личностью. Создавая свой мир из бумаги, ребенок готовится стать созидателем доброго мира. Композиция, составленная своими руками, так  популярны, что человек, мобилизовав свою фантазию и творческие способности, по своему вкусу создаёт красоту, реализуя при этом своё извечное стремление творить.</a:t>
            </a:r>
          </a:p>
          <a:p>
            <a:endParaRPr lang="ru-RU" sz="1400" dirty="0" smtClean="0"/>
          </a:p>
          <a:p>
            <a:pPr marL="0" indent="0">
              <a:buNone/>
            </a:pPr>
            <a:endParaRPr lang="ru-RU" sz="1400" dirty="0"/>
          </a:p>
        </p:txBody>
      </p:sp>
      <p:pic>
        <p:nvPicPr>
          <p:cNvPr id="5124" name="Picture 4" descr="https://im0-tub-ru.yandex.net/i?id=c683956ea0b6e02c12dc4b2e918d8f31&amp;n=2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64088" y="1844824"/>
            <a:ext cx="3384376" cy="42660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27220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i="1" dirty="0" smtClean="0">
                <a:solidFill>
                  <a:srgbClr val="FF0000"/>
                </a:solidFill>
              </a:rPr>
              <a:t>Примеры шаблонов</a:t>
            </a:r>
            <a:endParaRPr lang="ru-RU" i="1" dirty="0">
              <a:solidFill>
                <a:srgbClr val="FF0000"/>
              </a:solidFill>
            </a:endParaRPr>
          </a:p>
        </p:txBody>
      </p:sp>
      <p:sp>
        <p:nvSpPr>
          <p:cNvPr id="3" name="Объект 2"/>
          <p:cNvSpPr>
            <a:spLocks noGrp="1"/>
          </p:cNvSpPr>
          <p:nvPr>
            <p:ph idx="1"/>
          </p:nvPr>
        </p:nvSpPr>
        <p:spPr>
          <a:xfrm>
            <a:off x="0" y="1268760"/>
            <a:ext cx="9324528" cy="5589240"/>
          </a:xfrm>
        </p:spPr>
        <p:txBody>
          <a:bodyPr/>
          <a:lstStyle/>
          <a:p>
            <a:endParaRPr lang="ru-RU" dirty="0"/>
          </a:p>
        </p:txBody>
      </p:sp>
      <p:pic>
        <p:nvPicPr>
          <p:cNvPr id="2050" name="Picture 2" descr="Превью 3089543_scan0017 (366x512, 113Kb)"/>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65062" y="1237907"/>
            <a:ext cx="1739386" cy="2438392"/>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C:\Users\Админ\Desktop\86940768_preview_3089541_scan0016.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89642" y="1556792"/>
            <a:ext cx="3438541" cy="2590368"/>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C:\Users\Админ\Desktop\86940787_preview_3089560_scan0028.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9552" y="1369708"/>
            <a:ext cx="1944216" cy="2777452"/>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7" descr="C:\Users\Админ\Desktop\86940762_preview_3089535_scan0008.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434433" y="3941766"/>
            <a:ext cx="2300322" cy="2760386"/>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C:\Users\Админ\Desktop\86940778_preview_3089550_scan0024.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259632" y="4144506"/>
            <a:ext cx="1800200" cy="25545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22007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i="1" dirty="0" smtClean="0">
                <a:solidFill>
                  <a:srgbClr val="FF0000"/>
                </a:solidFill>
              </a:rPr>
              <a:t>Что нужно </a:t>
            </a:r>
            <a:r>
              <a:rPr lang="ru-RU" i="1" dirty="0" smtClean="0">
                <a:solidFill>
                  <a:srgbClr val="FF0000"/>
                </a:solidFill>
              </a:rPr>
              <a:t>для ажурного вырезания?</a:t>
            </a:r>
            <a:endParaRPr lang="ru-RU" i="1" dirty="0">
              <a:solidFill>
                <a:srgbClr val="FF0000"/>
              </a:solidFill>
            </a:endParaRPr>
          </a:p>
        </p:txBody>
      </p:sp>
      <p:sp>
        <p:nvSpPr>
          <p:cNvPr id="3" name="Объект 2"/>
          <p:cNvSpPr>
            <a:spLocks noGrp="1"/>
          </p:cNvSpPr>
          <p:nvPr>
            <p:ph idx="1"/>
          </p:nvPr>
        </p:nvSpPr>
        <p:spPr/>
        <p:txBody>
          <a:bodyPr>
            <a:normAutofit/>
          </a:bodyPr>
          <a:lstStyle/>
          <a:p>
            <a:endParaRPr lang="ru-RU" sz="2400" dirty="0" smtClean="0"/>
          </a:p>
          <a:p>
            <a:r>
              <a:rPr lang="ru-RU" sz="2400" dirty="0" smtClean="0"/>
              <a:t>Для работы нам понадобятся:</a:t>
            </a:r>
          </a:p>
          <a:p>
            <a:r>
              <a:rPr lang="ru-RU" sz="2400" dirty="0" smtClean="0"/>
              <a:t>шаблон;</a:t>
            </a:r>
          </a:p>
          <a:p>
            <a:r>
              <a:rPr lang="ru-RU" sz="2400" dirty="0" smtClean="0"/>
              <a:t>канцелярский  нож;</a:t>
            </a:r>
          </a:p>
          <a:p>
            <a:r>
              <a:rPr lang="ru-RU" sz="2400" dirty="0" smtClean="0"/>
              <a:t>белая бумага А-4;</a:t>
            </a:r>
          </a:p>
          <a:p>
            <a:r>
              <a:rPr lang="ru-RU" sz="2400" dirty="0" smtClean="0"/>
              <a:t>цветной картон;</a:t>
            </a:r>
          </a:p>
          <a:p>
            <a:r>
              <a:rPr lang="ru-RU" sz="2400" dirty="0" smtClean="0"/>
              <a:t>коврик для вырезания</a:t>
            </a:r>
          </a:p>
          <a:p>
            <a:pPr marL="0" indent="0">
              <a:buNone/>
            </a:pPr>
            <a:r>
              <a:rPr lang="ru-RU" sz="2400" dirty="0" smtClean="0"/>
              <a:t> ( кусок фанеры, стекло, доска</a:t>
            </a:r>
          </a:p>
          <a:p>
            <a:pPr marL="0" indent="0">
              <a:buNone/>
            </a:pPr>
            <a:r>
              <a:rPr lang="ru-RU" sz="2400" dirty="0" smtClean="0"/>
              <a:t> для лепки пластилина);</a:t>
            </a:r>
          </a:p>
          <a:p>
            <a:r>
              <a:rPr lang="ru-RU" sz="2400" dirty="0" smtClean="0"/>
              <a:t>клей ПВА.</a:t>
            </a:r>
            <a:endParaRPr lang="ru-RU" sz="2400" dirty="0"/>
          </a:p>
        </p:txBody>
      </p:sp>
      <p:pic>
        <p:nvPicPr>
          <p:cNvPr id="3078" name="Picture 6" descr="Корзинка с цветами Страна Мастеров"/>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99992" y="2486835"/>
            <a:ext cx="4500090" cy="38164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1150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7504" y="188641"/>
            <a:ext cx="5184576" cy="3411810"/>
          </a:xfrm>
        </p:spPr>
        <p:txBody>
          <a:bodyPr>
            <a:noAutofit/>
          </a:bodyPr>
          <a:lstStyle/>
          <a:p>
            <a:r>
              <a:rPr lang="ru-RU" sz="2800" i="1" dirty="0" smtClean="0">
                <a:solidFill>
                  <a:srgbClr val="FF0000"/>
                </a:solidFill>
              </a:rPr>
              <a:t>Какой нож нужен </a:t>
            </a:r>
            <a:br>
              <a:rPr lang="ru-RU" sz="2800" i="1" dirty="0" smtClean="0">
                <a:solidFill>
                  <a:srgbClr val="FF0000"/>
                </a:solidFill>
              </a:rPr>
            </a:br>
            <a:r>
              <a:rPr lang="ru-RU" sz="2800" i="1" dirty="0" smtClean="0">
                <a:solidFill>
                  <a:srgbClr val="FF0000"/>
                </a:solidFill>
              </a:rPr>
              <a:t>для  вырезания?</a:t>
            </a:r>
            <a:br>
              <a:rPr lang="ru-RU" sz="2800" i="1" dirty="0" smtClean="0">
                <a:solidFill>
                  <a:srgbClr val="FF0000"/>
                </a:solidFill>
              </a:rPr>
            </a:br>
            <a:r>
              <a:rPr lang="ru-RU" sz="2000" dirty="0" smtClean="0"/>
              <a:t/>
            </a:r>
            <a:br>
              <a:rPr lang="ru-RU" sz="2000" dirty="0" smtClean="0"/>
            </a:br>
            <a:r>
              <a:rPr lang="ru-RU" sz="2000" dirty="0" smtClean="0"/>
              <a:t> Тут единственно правильное решение - выбрать тот инструмент,  который удобен именно Вам . Хочу обратить ваше внимание на наличие  сменных лезвий т. к. они очень быстро тупятся.</a:t>
            </a:r>
            <a:br>
              <a:rPr lang="ru-RU" sz="2000" dirty="0" smtClean="0"/>
            </a:br>
            <a:endParaRPr lang="ru-RU" sz="2000" dirty="0"/>
          </a:p>
        </p:txBody>
      </p:sp>
      <p:sp>
        <p:nvSpPr>
          <p:cNvPr id="3" name="Подзаголовок 2"/>
          <p:cNvSpPr>
            <a:spLocks noGrp="1"/>
          </p:cNvSpPr>
          <p:nvPr>
            <p:ph type="subTitle" idx="1"/>
          </p:nvPr>
        </p:nvSpPr>
        <p:spPr/>
        <p:txBody>
          <a:bodyPr/>
          <a:lstStyle/>
          <a:p>
            <a:endParaRPr lang="ru-RU"/>
          </a:p>
        </p:txBody>
      </p:sp>
      <p:pic>
        <p:nvPicPr>
          <p:cNvPr id="1027" name="Picture 3" descr="C:\Users\Админ\Desktop\DSCN775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76056" y="3269529"/>
            <a:ext cx="3727004" cy="279525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Админ\Desktop\image_316986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536" y="3242207"/>
            <a:ext cx="3763433" cy="2822575"/>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Админ\Desktop\ee19ef7d261195d989b32979e25a9fbb.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48437" y="332656"/>
            <a:ext cx="3454623" cy="25904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22143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i="1" dirty="0" smtClean="0">
                <a:solidFill>
                  <a:srgbClr val="FF0000"/>
                </a:solidFill>
              </a:rPr>
              <a:t>Какую бумагу использовать?</a:t>
            </a:r>
            <a:endParaRPr lang="ru-RU" i="1" dirty="0">
              <a:solidFill>
                <a:srgbClr val="FF0000"/>
              </a:solidFill>
            </a:endParaRPr>
          </a:p>
        </p:txBody>
      </p:sp>
      <p:sp>
        <p:nvSpPr>
          <p:cNvPr id="3" name="Объект 2"/>
          <p:cNvSpPr>
            <a:spLocks noGrp="1"/>
          </p:cNvSpPr>
          <p:nvPr>
            <p:ph idx="1"/>
          </p:nvPr>
        </p:nvSpPr>
        <p:spPr>
          <a:xfrm>
            <a:off x="457200" y="1600200"/>
            <a:ext cx="4936002" cy="5118918"/>
          </a:xfrm>
        </p:spPr>
        <p:txBody>
          <a:bodyPr>
            <a:normAutofit fontScale="92500" lnSpcReduction="10000"/>
          </a:bodyPr>
          <a:lstStyle/>
          <a:p>
            <a:pPr marL="0" indent="0">
              <a:buNone/>
            </a:pPr>
            <a:r>
              <a:rPr lang="ru-RU" sz="2600" dirty="0" smtClean="0"/>
              <a:t>От выбора бумаги будет зависеть результат вашей работы: чем плотнее бумага, тем больше вероятности, что тонкие места при сильном нажиме не порвутся, а получившаяся картина будет долго  радовать вас</a:t>
            </a:r>
          </a:p>
          <a:p>
            <a:pPr marL="0" indent="0" algn="ctr">
              <a:buNone/>
            </a:pPr>
            <a:r>
              <a:rPr lang="ru-RU" sz="2600" i="1" dirty="0" smtClean="0"/>
              <a:t>             Можно использовать три вида бумаги:</a:t>
            </a:r>
          </a:p>
          <a:p>
            <a:r>
              <a:rPr lang="ru-RU" sz="2600" dirty="0" smtClean="0"/>
              <a:t> бумагу  для пастели;</a:t>
            </a:r>
          </a:p>
          <a:p>
            <a:r>
              <a:rPr lang="ru-RU" sz="2600" dirty="0" smtClean="0"/>
              <a:t> картон ;</a:t>
            </a:r>
          </a:p>
          <a:p>
            <a:r>
              <a:rPr lang="ru-RU" sz="2600" dirty="0" smtClean="0"/>
              <a:t> белую бумагу для черчения;</a:t>
            </a:r>
          </a:p>
          <a:p>
            <a:r>
              <a:rPr lang="ru-RU" sz="2600" dirty="0" smtClean="0"/>
              <a:t>бумагу для принтера.</a:t>
            </a:r>
          </a:p>
          <a:p>
            <a:endParaRPr lang="ru-RU" sz="1200" dirty="0" smtClean="0"/>
          </a:p>
        </p:txBody>
      </p:sp>
      <p:pic>
        <p:nvPicPr>
          <p:cNvPr id="4098" name="Picture 2" descr="Дизайнерская бумага в Витебске. Сравнить цены и поставщиков промышленных товаров на Deal.b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92080" y="1484784"/>
            <a:ext cx="3519352" cy="2420888"/>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Водорастворимая бумага - белый,бумага водорастворимая,Водорастворимая бумага"/>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78260" y="3933350"/>
            <a:ext cx="3433172" cy="2574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96450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i="1" dirty="0">
                <a:solidFill>
                  <a:srgbClr val="FF0000"/>
                </a:solidFill>
              </a:rPr>
              <a:t>С</a:t>
            </a:r>
            <a:r>
              <a:rPr lang="ru-RU" i="1" dirty="0" smtClean="0">
                <a:solidFill>
                  <a:srgbClr val="FF0000"/>
                </a:solidFill>
              </a:rPr>
              <a:t>екреты вырезания</a:t>
            </a:r>
            <a:endParaRPr lang="ru-RU" i="1" dirty="0">
              <a:solidFill>
                <a:srgbClr val="FF0000"/>
              </a:solidFill>
            </a:endParaRPr>
          </a:p>
        </p:txBody>
      </p:sp>
      <p:sp>
        <p:nvSpPr>
          <p:cNvPr id="3" name="Объект 2"/>
          <p:cNvSpPr>
            <a:spLocks noGrp="1"/>
          </p:cNvSpPr>
          <p:nvPr>
            <p:ph idx="1"/>
          </p:nvPr>
        </p:nvSpPr>
        <p:spPr>
          <a:xfrm>
            <a:off x="457200" y="1268760"/>
            <a:ext cx="8229600" cy="5400600"/>
          </a:xfrm>
        </p:spPr>
        <p:txBody>
          <a:bodyPr>
            <a:normAutofit lnSpcReduction="10000"/>
          </a:bodyPr>
          <a:lstStyle/>
          <a:p>
            <a:endParaRPr lang="ru-RU" sz="1200" dirty="0" smtClean="0"/>
          </a:p>
          <a:p>
            <a:pPr marL="0" indent="0">
              <a:buNone/>
            </a:pPr>
            <a:r>
              <a:rPr lang="ru-RU" sz="2400" dirty="0" smtClean="0"/>
              <a:t>Секретов никаких нет.  Есть небольшие тонкости, которые надо учитывать:</a:t>
            </a:r>
          </a:p>
          <a:p>
            <a:pPr marL="0" indent="0">
              <a:buNone/>
            </a:pPr>
            <a:r>
              <a:rPr lang="ru-RU" sz="2400" dirty="0" smtClean="0"/>
              <a:t>1.  Работа ведется от центра листа к периферии, от мелких элементов к более крупным. Последним вырезается внешний контур мотива.</a:t>
            </a:r>
          </a:p>
          <a:p>
            <a:pPr marL="0" indent="0">
              <a:buNone/>
            </a:pPr>
            <a:r>
              <a:rPr lang="ru-RU" sz="2400" dirty="0" smtClean="0"/>
              <a:t>2 . Как бы не хотелось быстрее закончить работу, спешить нельзя!  Будет обидно, если Вы "зарежете" работу нескольких дней.</a:t>
            </a:r>
          </a:p>
          <a:p>
            <a:pPr marL="0" indent="0">
              <a:buNone/>
            </a:pPr>
            <a:r>
              <a:rPr lang="ru-RU" sz="2400" dirty="0" smtClean="0"/>
              <a:t>3.  Лезвие нужно менять при первых признаках затупления. Это достаточно часто. Как только вы заметите, что вырезанные элементы перестали легко выниматься из целого листа, следует менять лезвие. Еще одним признаком затупления являются заусенцы в уголках элементов.</a:t>
            </a:r>
          </a:p>
          <a:p>
            <a:pPr marL="0" indent="0">
              <a:buNone/>
            </a:pPr>
            <a:r>
              <a:rPr lang="ru-RU" sz="2400" dirty="0" smtClean="0"/>
              <a:t>4.  Лучше не работать в плохом настроении .</a:t>
            </a:r>
            <a:endParaRPr lang="ru-RU" sz="2400" dirty="0"/>
          </a:p>
        </p:txBody>
      </p:sp>
    </p:spTree>
    <p:extLst>
      <p:ext uri="{BB962C8B-B14F-4D97-AF65-F5344CB8AC3E}">
        <p14:creationId xmlns:p14="http://schemas.microsoft.com/office/powerpoint/2010/main" val="28689037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i="1" dirty="0" smtClean="0">
                <a:solidFill>
                  <a:srgbClr val="FF0000"/>
                </a:solidFill>
              </a:rPr>
              <a:t>Техника безопасности</a:t>
            </a:r>
            <a:br>
              <a:rPr lang="ru-RU" i="1" dirty="0" smtClean="0">
                <a:solidFill>
                  <a:srgbClr val="FF0000"/>
                </a:solidFill>
              </a:rPr>
            </a:br>
            <a:r>
              <a:rPr lang="ru-RU" sz="2200" b="1" i="1" dirty="0" smtClean="0"/>
              <a:t>Правила работы с ножом</a:t>
            </a:r>
            <a:endParaRPr lang="ru-RU" sz="2200" b="1" i="1" dirty="0"/>
          </a:p>
        </p:txBody>
      </p:sp>
      <p:sp>
        <p:nvSpPr>
          <p:cNvPr id="3" name="Объект 2"/>
          <p:cNvSpPr>
            <a:spLocks noGrp="1"/>
          </p:cNvSpPr>
          <p:nvPr>
            <p:ph idx="1"/>
          </p:nvPr>
        </p:nvSpPr>
        <p:spPr>
          <a:xfrm>
            <a:off x="457200" y="1340768"/>
            <a:ext cx="8229600" cy="5256584"/>
          </a:xfrm>
        </p:spPr>
        <p:txBody>
          <a:bodyPr>
            <a:noAutofit/>
          </a:bodyPr>
          <a:lstStyle/>
          <a:p>
            <a:r>
              <a:rPr lang="ru-RU" sz="2000" dirty="0" smtClean="0"/>
              <a:t> не работать с ножом в направлении к своему телу;</a:t>
            </a:r>
          </a:p>
          <a:p>
            <a:r>
              <a:rPr lang="ru-RU" sz="2000" dirty="0" smtClean="0"/>
              <a:t>  крепко держать рукоятку ножа;</a:t>
            </a:r>
          </a:p>
          <a:p>
            <a:r>
              <a:rPr lang="ru-RU" sz="2000" dirty="0" smtClean="0"/>
              <a:t>  использовать только хорошо заточенные ножи и инструменты;</a:t>
            </a:r>
          </a:p>
          <a:p>
            <a:r>
              <a:rPr lang="ru-RU" sz="2000" dirty="0" smtClean="0"/>
              <a:t>  следить, чтобы руки и рукоятка ножа были сухими; </a:t>
            </a:r>
          </a:p>
          <a:p>
            <a:r>
              <a:rPr lang="ru-RU" sz="2000" dirty="0" smtClean="0"/>
              <a:t> не оставлять нож в положении режущей кромкой вверх;</a:t>
            </a:r>
          </a:p>
          <a:p>
            <a:r>
              <a:rPr lang="ru-RU" sz="2000" dirty="0" smtClean="0"/>
              <a:t>  не пытаться поймать падающий нож;</a:t>
            </a:r>
          </a:p>
          <a:p>
            <a:pPr marL="0" indent="0">
              <a:buNone/>
            </a:pPr>
            <a:r>
              <a:rPr lang="ru-RU" sz="2000" b="1" i="1" dirty="0" smtClean="0"/>
              <a:t>                                         Правила при работе с ножницами.</a:t>
            </a:r>
          </a:p>
          <a:p>
            <a:r>
              <a:rPr lang="ru-RU" sz="2000" dirty="0" smtClean="0"/>
              <a:t>  работая ножницами, следи за пальцами рук  </a:t>
            </a:r>
          </a:p>
          <a:p>
            <a:r>
              <a:rPr lang="ru-RU" sz="2000" dirty="0"/>
              <a:t> </a:t>
            </a:r>
            <a:r>
              <a:rPr lang="ru-RU" sz="2000" dirty="0" smtClean="0"/>
              <a:t>передавай ножницы в закрытом виде кольцами вперёд</a:t>
            </a:r>
          </a:p>
          <a:p>
            <a:r>
              <a:rPr lang="ru-RU" sz="2000" dirty="0" smtClean="0"/>
              <a:t>  не держи ножницы острыми концами вверх.</a:t>
            </a:r>
          </a:p>
          <a:p>
            <a:r>
              <a:rPr lang="ru-RU" sz="2000" dirty="0" smtClean="0"/>
              <a:t>  не оставляй их в раскрытом виде.</a:t>
            </a:r>
          </a:p>
          <a:p>
            <a:r>
              <a:rPr lang="ru-RU" sz="2000" dirty="0" smtClean="0"/>
              <a:t>  для резания по прямой линии перемещай ножницы вперёд.</a:t>
            </a:r>
          </a:p>
          <a:p>
            <a:r>
              <a:rPr lang="ru-RU" sz="2000" dirty="0" smtClean="0"/>
              <a:t>  при вырезании круглых деталей поворачивай заготовку. </a:t>
            </a:r>
          </a:p>
          <a:p>
            <a:r>
              <a:rPr lang="ru-RU" sz="2000" dirty="0" smtClean="0"/>
              <a:t>  детали со сложным контуром можно вырезать, выполняя ряд надрезов.</a:t>
            </a:r>
          </a:p>
        </p:txBody>
      </p:sp>
    </p:spTree>
    <p:extLst>
      <p:ext uri="{BB962C8B-B14F-4D97-AF65-F5344CB8AC3E}">
        <p14:creationId xmlns:p14="http://schemas.microsoft.com/office/powerpoint/2010/main" val="30260106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4000" i="1" dirty="0">
                <a:solidFill>
                  <a:srgbClr val="FF0000"/>
                </a:solidFill>
              </a:rPr>
              <a:t>Т</a:t>
            </a:r>
            <a:r>
              <a:rPr lang="ru-RU" sz="4000" i="1" dirty="0" smtClean="0">
                <a:solidFill>
                  <a:srgbClr val="FF0000"/>
                </a:solidFill>
              </a:rPr>
              <a:t>ехнологическая последовательность</a:t>
            </a:r>
            <a:endParaRPr lang="ru-RU" sz="4000" i="1" dirty="0">
              <a:solidFill>
                <a:srgbClr val="FF0000"/>
              </a:solidFill>
            </a:endParaRPr>
          </a:p>
        </p:txBody>
      </p:sp>
      <p:sp>
        <p:nvSpPr>
          <p:cNvPr id="3" name="Объект 2"/>
          <p:cNvSpPr>
            <a:spLocks noGrp="1"/>
          </p:cNvSpPr>
          <p:nvPr>
            <p:ph idx="1"/>
          </p:nvPr>
        </p:nvSpPr>
        <p:spPr/>
        <p:txBody>
          <a:bodyPr/>
          <a:lstStyle/>
          <a:p>
            <a:r>
              <a:rPr lang="ru-RU" dirty="0" smtClean="0"/>
              <a:t>Выбираем рисунок;</a:t>
            </a:r>
          </a:p>
          <a:p>
            <a:r>
              <a:rPr lang="ru-RU" dirty="0" smtClean="0"/>
              <a:t>Переносим его на бумагу (можно использовать копировальную бумагу);</a:t>
            </a:r>
          </a:p>
          <a:p>
            <a:r>
              <a:rPr lang="ru-RU" dirty="0" smtClean="0"/>
              <a:t>Начинаем вырезать с самых мелких </a:t>
            </a:r>
            <a:r>
              <a:rPr lang="ru-RU" dirty="0" smtClean="0"/>
              <a:t>деталей от центра;</a:t>
            </a:r>
            <a:endParaRPr lang="ru-RU" dirty="0" smtClean="0"/>
          </a:p>
          <a:p>
            <a:r>
              <a:rPr lang="ru-RU" dirty="0" smtClean="0"/>
              <a:t>Последним вырезается контур;</a:t>
            </a:r>
          </a:p>
          <a:p>
            <a:r>
              <a:rPr lang="ru-RU" dirty="0" smtClean="0"/>
              <a:t>Готовую </a:t>
            </a:r>
            <a:r>
              <a:rPr lang="ru-RU" dirty="0" smtClean="0"/>
              <a:t>работу </a:t>
            </a:r>
            <a:r>
              <a:rPr lang="ru-RU" dirty="0" smtClean="0"/>
              <a:t>наклеиваем на картон.</a:t>
            </a:r>
            <a:endParaRPr lang="ru-RU" dirty="0"/>
          </a:p>
        </p:txBody>
      </p:sp>
    </p:spTree>
    <p:extLst>
      <p:ext uri="{BB962C8B-B14F-4D97-AF65-F5344CB8AC3E}">
        <p14:creationId xmlns:p14="http://schemas.microsoft.com/office/powerpoint/2010/main" val="31028102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i="1" dirty="0" smtClean="0">
                <a:solidFill>
                  <a:srgbClr val="FF0000"/>
                </a:solidFill>
              </a:rPr>
              <a:t>И получается вот такая красота!</a:t>
            </a:r>
            <a:endParaRPr lang="ru-RU" i="1" dirty="0">
              <a:solidFill>
                <a:srgbClr val="FF0000"/>
              </a:solidFill>
            </a:endParaRPr>
          </a:p>
        </p:txBody>
      </p:sp>
      <p:sp>
        <p:nvSpPr>
          <p:cNvPr id="3" name="Объект 2"/>
          <p:cNvSpPr>
            <a:spLocks noGrp="1"/>
          </p:cNvSpPr>
          <p:nvPr>
            <p:ph idx="1"/>
          </p:nvPr>
        </p:nvSpPr>
        <p:spPr/>
        <p:txBody>
          <a:bodyPr/>
          <a:lstStyle/>
          <a:p>
            <a:endParaRPr lang="ru-RU" dirty="0"/>
          </a:p>
        </p:txBody>
      </p:sp>
      <p:pic>
        <p:nvPicPr>
          <p:cNvPr id="7172" name="Picture 4" descr="https://im1-tub-ru.yandex.net/i?id=d1bec3dd8003e4066d187b16ace8be23&amp;n=2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1114" y="2131384"/>
            <a:ext cx="2312694" cy="3368001"/>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https://im3-tub-ru.yandex.net/i?id=895a820924c972b85344c4c504d358fb&amp;n=2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22635" y="1548885"/>
            <a:ext cx="3233541" cy="4533001"/>
          </a:xfrm>
          <a:prstGeom prst="rect">
            <a:avLst/>
          </a:prstGeom>
          <a:noFill/>
          <a:extLst>
            <a:ext uri="{909E8E84-426E-40DD-AFC4-6F175D3DCCD1}">
              <a14:hiddenFill xmlns:a14="http://schemas.microsoft.com/office/drawing/2010/main">
                <a:solidFill>
                  <a:srgbClr val="FFFFFF"/>
                </a:solidFill>
              </a14:hiddenFill>
            </a:ext>
          </a:extLst>
        </p:spPr>
      </p:pic>
      <p:pic>
        <p:nvPicPr>
          <p:cNvPr id="7176" name="Picture 8" descr="https://im0-tub-ru.yandex.net/i?id=1600df9ed5d3a49c9ee6d44932741948&amp;n=2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27245" y="2050892"/>
            <a:ext cx="2540868" cy="35289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67863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i="1" dirty="0" smtClean="0">
                <a:solidFill>
                  <a:srgbClr val="FF0000"/>
                </a:solidFill>
              </a:rPr>
              <a:t>Предназначение ажурного вырезания </a:t>
            </a:r>
            <a:r>
              <a:rPr lang="ru-RU" i="1" dirty="0" smtClean="0">
                <a:solidFill>
                  <a:srgbClr val="FF0000"/>
                </a:solidFill>
              </a:rPr>
              <a:t/>
            </a:r>
            <a:br>
              <a:rPr lang="ru-RU" i="1" dirty="0" smtClean="0">
                <a:solidFill>
                  <a:srgbClr val="FF0000"/>
                </a:solidFill>
              </a:rPr>
            </a:br>
            <a:r>
              <a:rPr lang="ru-RU" i="1" dirty="0" smtClean="0">
                <a:solidFill>
                  <a:srgbClr val="FF0000"/>
                </a:solidFill>
              </a:rPr>
              <a:t>в современное </a:t>
            </a:r>
            <a:r>
              <a:rPr lang="ru-RU" i="1" dirty="0" smtClean="0">
                <a:solidFill>
                  <a:srgbClr val="FF0000"/>
                </a:solidFill>
              </a:rPr>
              <a:t>время</a:t>
            </a:r>
            <a:endParaRPr lang="ru-RU" i="1" dirty="0">
              <a:solidFill>
                <a:srgbClr val="FF0000"/>
              </a:solidFill>
            </a:endParaRPr>
          </a:p>
        </p:txBody>
      </p:sp>
      <p:sp>
        <p:nvSpPr>
          <p:cNvPr id="3" name="Объект 2"/>
          <p:cNvSpPr>
            <a:spLocks noGrp="1"/>
          </p:cNvSpPr>
          <p:nvPr>
            <p:ph idx="1"/>
          </p:nvPr>
        </p:nvSpPr>
        <p:spPr>
          <a:xfrm>
            <a:off x="457200" y="1600200"/>
            <a:ext cx="8435280" cy="3196952"/>
          </a:xfrm>
        </p:spPr>
        <p:txBody>
          <a:bodyPr>
            <a:normAutofit fontScale="70000" lnSpcReduction="20000"/>
          </a:bodyPr>
          <a:lstStyle/>
          <a:p>
            <a:pPr marL="0" indent="0">
              <a:buNone/>
            </a:pPr>
            <a:endParaRPr lang="ru-RU" dirty="0" smtClean="0"/>
          </a:p>
          <a:p>
            <a:pPr marL="0" indent="0">
              <a:buNone/>
            </a:pPr>
            <a:r>
              <a:rPr lang="ru-RU" dirty="0" smtClean="0"/>
              <a:t>Зная</a:t>
            </a:r>
            <a:r>
              <a:rPr lang="ru-RU" dirty="0" smtClean="0"/>
              <a:t>, </a:t>
            </a:r>
            <a:r>
              <a:rPr lang="ru-RU" dirty="0" smtClean="0"/>
              <a:t>что это такое, </a:t>
            </a:r>
            <a:r>
              <a:rPr lang="ru-RU" dirty="0" smtClean="0"/>
              <a:t>очень многие мастера находят </a:t>
            </a:r>
            <a:r>
              <a:rPr lang="ru-RU" dirty="0" smtClean="0"/>
              <a:t>ему самое </a:t>
            </a:r>
            <a:r>
              <a:rPr lang="ru-RU" dirty="0" smtClean="0"/>
              <a:t>неординарное предназначение. </a:t>
            </a:r>
            <a:r>
              <a:rPr lang="ru-RU" dirty="0" smtClean="0"/>
              <a:t>Им </a:t>
            </a:r>
            <a:r>
              <a:rPr lang="ru-RU" dirty="0" smtClean="0"/>
              <a:t>украшают поделки, поздравительные открытки, фотоальбомы и фоторамки, полочки на кухне, </a:t>
            </a:r>
            <a:r>
              <a:rPr lang="ru-RU" dirty="0" smtClean="0"/>
              <a:t>большие работы </a:t>
            </a:r>
            <a:r>
              <a:rPr lang="ru-RU" dirty="0" smtClean="0"/>
              <a:t>используются как бумажные декоративные шторы для окон, бумажные скатерти для столов, из них делают прекраснейшие картины и настенные панно, их используют в качестве трафарета для надписей либо нанесения на иную поверхность орнаментов и узоров, с помощью </a:t>
            </a:r>
            <a:r>
              <a:rPr lang="ru-RU" dirty="0" smtClean="0"/>
              <a:t>ажурного вырезания </a:t>
            </a:r>
            <a:r>
              <a:rPr lang="ru-RU" dirty="0" smtClean="0"/>
              <a:t>расписывают фасады современных домов. </a:t>
            </a:r>
            <a:endParaRPr lang="ru-RU" dirty="0"/>
          </a:p>
        </p:txBody>
      </p:sp>
      <p:pic>
        <p:nvPicPr>
          <p:cNvPr id="6146" name="Picture 2" descr="https://im2-tub-ru.yandex.net/i?id=fb9dadfb64c9cb99bebce4648924c2da&amp;n=2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4941168"/>
            <a:ext cx="2505075" cy="1428750"/>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https://im0-tub-ru.yandex.net/i?id=2af162326bc60bc033981318414e4d41&amp;n=2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72200" y="4755708"/>
            <a:ext cx="2232248" cy="17439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9640854"/>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264</TotalTime>
  <Words>570</Words>
  <Application>Microsoft Office PowerPoint</Application>
  <PresentationFormat>Экран (4:3)</PresentationFormat>
  <Paragraphs>59</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Презентация PowerPoint</vt:lpstr>
      <vt:lpstr>Что нужно для ажурного вырезания?</vt:lpstr>
      <vt:lpstr>Какой нож нужен  для  вырезания?   Тут единственно правильное решение - выбрать тот инструмент,  который удобен именно Вам . Хочу обратить ваше внимание на наличие  сменных лезвий т. к. они очень быстро тупятся. </vt:lpstr>
      <vt:lpstr>Какую бумагу использовать?</vt:lpstr>
      <vt:lpstr>Секреты вырезания</vt:lpstr>
      <vt:lpstr>Техника безопасности Правила работы с ножом</vt:lpstr>
      <vt:lpstr>Технологическая последовательность</vt:lpstr>
      <vt:lpstr>И получается вот такая красота!</vt:lpstr>
      <vt:lpstr>Предназначение ажурного вырезания  в современное время</vt:lpstr>
      <vt:lpstr>Актуальность</vt:lpstr>
      <vt:lpstr>Примеры шаблонов</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Админ</dc:creator>
  <cp:lastModifiedBy>Админ</cp:lastModifiedBy>
  <cp:revision>22</cp:revision>
  <dcterms:created xsi:type="dcterms:W3CDTF">2015-04-27T14:45:01Z</dcterms:created>
  <dcterms:modified xsi:type="dcterms:W3CDTF">2015-12-15T16:30:20Z</dcterms:modified>
</cp:coreProperties>
</file>